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00" r:id="rId1"/>
  </p:sldMasterIdLst>
  <p:notesMasterIdLst>
    <p:notesMasterId r:id="rId79"/>
  </p:notesMasterIdLst>
  <p:sldIdLst>
    <p:sldId id="256" r:id="rId2"/>
    <p:sldId id="344" r:id="rId3"/>
    <p:sldId id="330" r:id="rId4"/>
    <p:sldId id="328" r:id="rId5"/>
    <p:sldId id="321" r:id="rId6"/>
    <p:sldId id="316" r:id="rId7"/>
    <p:sldId id="348" r:id="rId8"/>
    <p:sldId id="317" r:id="rId9"/>
    <p:sldId id="324" r:id="rId10"/>
    <p:sldId id="257" r:id="rId11"/>
    <p:sldId id="281" r:id="rId12"/>
    <p:sldId id="301" r:id="rId13"/>
    <p:sldId id="258" r:id="rId14"/>
    <p:sldId id="302" r:id="rId15"/>
    <p:sldId id="274" r:id="rId16"/>
    <p:sldId id="275" r:id="rId17"/>
    <p:sldId id="259" r:id="rId18"/>
    <p:sldId id="337" r:id="rId19"/>
    <p:sldId id="283" r:id="rId20"/>
    <p:sldId id="277" r:id="rId21"/>
    <p:sldId id="300" r:id="rId22"/>
    <p:sldId id="306" r:id="rId23"/>
    <p:sldId id="350" r:id="rId24"/>
    <p:sldId id="260" r:id="rId25"/>
    <p:sldId id="286" r:id="rId26"/>
    <p:sldId id="287" r:id="rId27"/>
    <p:sldId id="284" r:id="rId28"/>
    <p:sldId id="276" r:id="rId29"/>
    <p:sldId id="338" r:id="rId30"/>
    <p:sldId id="339" r:id="rId31"/>
    <p:sldId id="340" r:id="rId32"/>
    <p:sldId id="341" r:id="rId33"/>
    <p:sldId id="351" r:id="rId34"/>
    <p:sldId id="262" r:id="rId35"/>
    <p:sldId id="353" r:id="rId36"/>
    <p:sldId id="265" r:id="rId37"/>
    <p:sldId id="355" r:id="rId38"/>
    <p:sldId id="357" r:id="rId39"/>
    <p:sldId id="358" r:id="rId40"/>
    <p:sldId id="289" r:id="rId41"/>
    <p:sldId id="345" r:id="rId42"/>
    <p:sldId id="307" r:id="rId43"/>
    <p:sldId id="361" r:id="rId44"/>
    <p:sldId id="288" r:id="rId45"/>
    <p:sldId id="362" r:id="rId46"/>
    <p:sldId id="290" r:id="rId47"/>
    <p:sldId id="363" r:id="rId48"/>
    <p:sldId id="364" r:id="rId49"/>
    <p:sldId id="291" r:id="rId50"/>
    <p:sldId id="365" r:id="rId51"/>
    <p:sldId id="335" r:id="rId52"/>
    <p:sldId id="308" r:id="rId53"/>
    <p:sldId id="334" r:id="rId54"/>
    <p:sldId id="346" r:id="rId55"/>
    <p:sldId id="325" r:id="rId56"/>
    <p:sldId id="366" r:id="rId57"/>
    <p:sldId id="367" r:id="rId58"/>
    <p:sldId id="285" r:id="rId59"/>
    <p:sldId id="267" r:id="rId60"/>
    <p:sldId id="278" r:id="rId61"/>
    <p:sldId id="368" r:id="rId62"/>
    <p:sldId id="369" r:id="rId63"/>
    <p:sldId id="370" r:id="rId64"/>
    <p:sldId id="292" r:id="rId65"/>
    <p:sldId id="371" r:id="rId66"/>
    <p:sldId id="372" r:id="rId67"/>
    <p:sldId id="279" r:id="rId68"/>
    <p:sldId id="373" r:id="rId69"/>
    <p:sldId id="374" r:id="rId70"/>
    <p:sldId id="273" r:id="rId71"/>
    <p:sldId id="332" r:id="rId72"/>
    <p:sldId id="333" r:id="rId73"/>
    <p:sldId id="336" r:id="rId74"/>
    <p:sldId id="347" r:id="rId75"/>
    <p:sldId id="376" r:id="rId76"/>
    <p:sldId id="375" r:id="rId77"/>
    <p:sldId id="280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77867" autoAdjust="0"/>
  </p:normalViewPr>
  <p:slideViewPr>
    <p:cSldViewPr snapToGrid="0">
      <p:cViewPr varScale="1">
        <p:scale>
          <a:sx n="90" d="100"/>
          <a:sy n="90" d="100"/>
        </p:scale>
        <p:origin x="58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B4DC4F-2136-48A6-94DC-6AFCF210ED4E}" type="datetimeFigureOut">
              <a:rPr lang="en-US" smtClean="0"/>
              <a:t>2017-08-08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07E307-73A7-4E0A-BB40-B77097ADE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452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7E307-73A7-4E0A-BB40-B77097ADED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88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http://money.cnn.com/2016/09/22/technology/yahoo-data-breach/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7E307-73A7-4E0A-BB40-B77097ADED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93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https://krebsonsecurity.com/2015/07/online-cheating-site-ashleymadison-hacked/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7E307-73A7-4E0A-BB40-B77097ADED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56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/>
              <a:t>Images</a:t>
            </a:r>
            <a:r>
              <a:rPr lang="en-US" sz="1200" dirty="0"/>
              <a:t>: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http://i4.mirror.co.uk/incoming/article5769373.ece/ALTERNATES/s615/PAY-Seagull.jpg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http://images58.fotki.com/v286/photos/9/127099/8281743/airplane20in20birds-vi.gif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http://images.elephantjournal.com/wp-content/uploads/2013/10/tmi.jpg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07E307-73A7-4E0A-BB40-B77097ADEDC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679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40B82-2C8E-4862-BB08-7D71D791F0A3}" type="datetime1">
              <a:rPr lang="en-US" smtClean="0"/>
              <a:t>2017-08-08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20473" y="6459785"/>
            <a:ext cx="6748530" cy="365125"/>
          </a:xfrm>
        </p:spPr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460F-B340-49A1-8F28-CE9DC611DF4B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478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57542"/>
          </a:xfrm>
        </p:spPr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31216"/>
            <a:ext cx="10058400" cy="473787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4B1BD-F11D-4F71-9C8C-239D66B63F79}" type="datetime1">
              <a:rPr lang="en-US" smtClean="0"/>
              <a:t>2017-08-08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381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36A7D-0295-4130-99E7-BE5CF77524D6}" type="datetime1">
              <a:rPr lang="en-US" smtClean="0"/>
              <a:t>2017-08-08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46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2206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40D18-7938-4F5D-9F14-F9EBDAF2FEAE}" type="datetime1">
              <a:rPr lang="en-US" smtClean="0"/>
              <a:t>2017-08-08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358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650CF-9528-4A66-B7CA-7E013DFB0843}" type="datetime1">
              <a:rPr lang="en-US" smtClean="0"/>
              <a:t>2017-08-08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305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88A1C-5173-4B54-8090-133AA924105F}" type="datetime1">
              <a:rPr lang="en-US" smtClean="0"/>
              <a:t>2017-08-08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© 2017 Spotlight Infosec LLC  -  WebBreacher.com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460F-B340-49A1-8F28-CE9DC611DF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74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937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80394"/>
            <a:ext cx="10058400" cy="47887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A77EFAE-58AA-4348-98C3-C3844763D308}" type="datetime1">
              <a:rPr lang="en-US" smtClean="0"/>
              <a:t>2017-08-08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91685" y="6459785"/>
            <a:ext cx="67098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© 2017 Spotlight Infosec LLC  -  WebBreacher.com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C47460F-B340-49A1-8F28-CE9DC611DF4B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009843" y="1032757"/>
            <a:ext cx="102026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68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04" r:id="rId4"/>
    <p:sldLayoutId id="2147484306" r:id="rId5"/>
    <p:sldLayoutId id="2147484307" r:id="rId6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4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6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3038" y="1287886"/>
            <a:ext cx="9656579" cy="2869799"/>
          </a:xfrm>
        </p:spPr>
        <p:txBody>
          <a:bodyPr>
            <a:normAutofit fontScale="90000"/>
          </a:bodyPr>
          <a:lstStyle/>
          <a:p>
            <a:r>
              <a:rPr lang="en-US" dirty="0"/>
              <a:t>Collecting and Exploiting Your "Private" Internet Data using OSINT</a:t>
            </a:r>
            <a:endParaRPr lang="en-US" sz="6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947" y="4752304"/>
            <a:ext cx="9720973" cy="1068947"/>
          </a:xfrm>
        </p:spPr>
        <p:txBody>
          <a:bodyPr>
            <a:normAutofit/>
          </a:bodyPr>
          <a:lstStyle/>
          <a:p>
            <a:pPr algn="just"/>
            <a:r>
              <a:rPr lang="en-US" sz="2800" cap="none" dirty="0"/>
              <a:t>Micah Hoffman, @</a:t>
            </a:r>
            <a:r>
              <a:rPr lang="en-US" sz="2800" cap="none" dirty="0" err="1"/>
              <a:t>WebBreacher</a:t>
            </a:r>
            <a:r>
              <a:rPr lang="en-US" sz="2800" cap="none" dirty="0"/>
              <a:t>  </a:t>
            </a:r>
          </a:p>
          <a:p>
            <a:pPr algn="just"/>
            <a:r>
              <a:rPr lang="en-US" sz="2800" cap="none" dirty="0"/>
              <a:t>WebBreacher.com</a:t>
            </a: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91685" y="6459785"/>
            <a:ext cx="6709892" cy="365125"/>
          </a:xfrm>
        </p:spPr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04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1"/>
    </mc:Choice>
    <mc:Fallback xmlns="">
      <p:transition spd="slow" advTm="246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It all started with some exercise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897" y="1301554"/>
            <a:ext cx="5676022" cy="3698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356" y="1301554"/>
            <a:ext cx="5790324" cy="4702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2225148" y="1202885"/>
            <a:ext cx="7744877" cy="584775"/>
          </a:xfrm>
          <a:prstGeom prst="rect">
            <a:avLst/>
          </a:prstGeom>
          <a:solidFill>
            <a:srgbClr val="FFFF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http://www.strava.com/activities/123456789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192" y="1860823"/>
            <a:ext cx="8688575" cy="43712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697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17"/>
    </mc:Choice>
    <mc:Fallback xmlns="">
      <p:transition spd="slow" advTm="38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Issue is in the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5166" y="1395168"/>
            <a:ext cx="9407951" cy="1998481"/>
          </a:xfrm>
        </p:spPr>
        <p:txBody>
          <a:bodyPr>
            <a:noAutofit/>
          </a:bodyPr>
          <a:lstStyle/>
          <a:p>
            <a:r>
              <a:rPr lang="en-US" sz="4000" dirty="0"/>
              <a:t>Activities</a:t>
            </a:r>
          </a:p>
          <a:p>
            <a:pPr lvl="1"/>
            <a:r>
              <a:rPr lang="en-US" sz="4000" dirty="0"/>
              <a:t>http://www.strava.com/activities/100000</a:t>
            </a:r>
          </a:p>
          <a:p>
            <a:pPr lvl="1"/>
            <a:r>
              <a:rPr lang="en-US" sz="4000" dirty="0"/>
              <a:t>http://www.strava.com/activities/100001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149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18"/>
    </mc:Choice>
    <mc:Fallback xmlns="">
      <p:transition spd="slow" advTm="24518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Issue is in the Numbers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65" y="1144365"/>
            <a:ext cx="7053001" cy="4728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6388" y="1631032"/>
            <a:ext cx="6659292" cy="4369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6657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18"/>
    </mc:Choice>
    <mc:Fallback xmlns="">
      <p:transition spd="slow" advTm="24518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Issue is in the Numbers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142" y="1310326"/>
            <a:ext cx="9215585" cy="2071049"/>
          </a:xfrm>
        </p:spPr>
        <p:txBody>
          <a:bodyPr>
            <a:noAutofit/>
          </a:bodyPr>
          <a:lstStyle/>
          <a:p>
            <a:r>
              <a:rPr lang="en-US" sz="4000" dirty="0"/>
              <a:t>Athletes</a:t>
            </a:r>
          </a:p>
          <a:p>
            <a:pPr lvl="1"/>
            <a:r>
              <a:rPr lang="en-US" sz="4000" dirty="0"/>
              <a:t>http://www.strava.com/athletes/123456</a:t>
            </a:r>
          </a:p>
          <a:p>
            <a:pPr lvl="1"/>
            <a:r>
              <a:rPr lang="en-US" sz="4000" dirty="0"/>
              <a:t>http://www.strava.com/athletes/123457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39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57"/>
    </mc:Choice>
    <mc:Fallback xmlns="">
      <p:transition spd="slow" advTm="2395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Issue is in the Numbers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156101"/>
            <a:ext cx="4634217" cy="4634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500" y="1156101"/>
            <a:ext cx="4648977" cy="4634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903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957"/>
    </mc:Choice>
    <mc:Fallback xmlns="">
      <p:transition spd="slow" advTm="2395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at the page source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114752"/>
            <a:ext cx="6972064" cy="4923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020" y="1612063"/>
            <a:ext cx="9740729" cy="3157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3623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51"/>
    </mc:Choice>
    <mc:Fallback xmlns="">
      <p:transition spd="slow" advTm="12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Responsible disclosure attempt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571" y="1152809"/>
            <a:ext cx="10142857" cy="45523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061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11"/>
    </mc:Choice>
    <mc:Fallback xmlns="">
      <p:transition spd="slow" advTm="1831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Strava Response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86" y="1243323"/>
            <a:ext cx="8197567" cy="4623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 descr="What?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558" y="1446189"/>
            <a:ext cx="5682161" cy="4030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558" y="1243323"/>
            <a:ext cx="7987829" cy="4001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Discovering 0day on a security vendor's product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731" y="1448710"/>
            <a:ext cx="6141711" cy="3746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610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60"/>
    </mc:Choice>
    <mc:Fallback xmlns="">
      <p:transition spd="slow" advTm="21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Already Has the Data!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159" y="1184140"/>
            <a:ext cx="8733754" cy="379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4816469" y="3996149"/>
            <a:ext cx="3422558" cy="7455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083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how could I get the data?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764" y="1141913"/>
            <a:ext cx="6567737" cy="4637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656" y="1205219"/>
            <a:ext cx="9885647" cy="3204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69" y="1119598"/>
            <a:ext cx="5878093" cy="50943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24" y="1088224"/>
            <a:ext cx="5122317" cy="5075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217" y="1101102"/>
            <a:ext cx="5796247" cy="5106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9109" y="1460760"/>
            <a:ext cx="6403612" cy="4000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747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20"/>
    </mc:Choice>
    <mc:Fallback xmlns="">
      <p:transition spd="slow" advTm="240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An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6961" y="1170039"/>
            <a:ext cx="7543801" cy="4914672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201168" lvl="1" indent="0" algn="ctr">
              <a:buNone/>
            </a:pPr>
            <a:r>
              <a:rPr lang="en-US" sz="3600" dirty="0"/>
              <a:t>What</a:t>
            </a:r>
          </a:p>
          <a:p>
            <a:pPr marL="201168" lvl="1" indent="0" algn="ctr">
              <a:buNone/>
            </a:pPr>
            <a:r>
              <a:rPr lang="en-US" sz="4800" b="1" dirty="0">
                <a:solidFill>
                  <a:srgbClr val="0070C0"/>
                </a:solidFill>
              </a:rPr>
              <a:t>information</a:t>
            </a:r>
            <a:endParaRPr lang="en-US" sz="4400" b="1" dirty="0">
              <a:solidFill>
                <a:srgbClr val="0070C0"/>
              </a:solidFill>
            </a:endParaRPr>
          </a:p>
          <a:p>
            <a:pPr marL="201168" lvl="1" indent="0" algn="ctr">
              <a:buNone/>
            </a:pPr>
            <a:r>
              <a:rPr lang="en-US" sz="3600" dirty="0"/>
              <a:t>are you</a:t>
            </a:r>
          </a:p>
          <a:p>
            <a:pPr marL="201168" lvl="1" indent="0" algn="ctr">
              <a:buNone/>
            </a:pPr>
            <a:r>
              <a:rPr lang="en-US" sz="4800" b="1" dirty="0">
                <a:solidFill>
                  <a:srgbClr val="0070C0"/>
                </a:solidFill>
              </a:rPr>
              <a:t>uncomfortable</a:t>
            </a:r>
            <a:r>
              <a:rPr lang="en-US" sz="4400" dirty="0"/>
              <a:t> </a:t>
            </a:r>
          </a:p>
          <a:p>
            <a:pPr marL="201168" lvl="1" indent="0" algn="ctr">
              <a:buNone/>
            </a:pPr>
            <a:r>
              <a:rPr lang="en-US" sz="4800" b="1" dirty="0">
                <a:solidFill>
                  <a:srgbClr val="0070C0"/>
                </a:solidFill>
              </a:rPr>
              <a:t>sharing</a:t>
            </a:r>
            <a:r>
              <a:rPr lang="en-US" sz="3600" dirty="0"/>
              <a:t> </a:t>
            </a:r>
          </a:p>
          <a:p>
            <a:pPr marL="201168" lvl="1" indent="0" algn="ctr">
              <a:buNone/>
            </a:pPr>
            <a:r>
              <a:rPr lang="en-US" sz="3600" dirty="0"/>
              <a:t>with the </a:t>
            </a:r>
          </a:p>
          <a:p>
            <a:pPr marL="201168" lvl="1" indent="0" algn="ctr">
              <a:buNone/>
            </a:pPr>
            <a:r>
              <a:rPr lang="en-US" sz="4800" b="1" dirty="0">
                <a:solidFill>
                  <a:srgbClr val="0070C0"/>
                </a:solidFill>
              </a:rPr>
              <a:t>entire world</a:t>
            </a:r>
            <a:r>
              <a:rPr lang="en-US" sz="3600" dirty="0"/>
              <a:t>?</a:t>
            </a:r>
            <a:r>
              <a:rPr lang="en-US" sz="4400" dirty="0"/>
              <a:t>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66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Created dictionary of 800,000 activities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61" y="1151329"/>
            <a:ext cx="7881052" cy="4967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225" y="2181120"/>
            <a:ext cx="11141309" cy="908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527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OSINT in a Nutshell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97280" y="1159497"/>
            <a:ext cx="8793481" cy="4709597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4000" dirty="0"/>
              <a:t> OSINT = Open Source </a:t>
            </a:r>
            <a:r>
              <a:rPr lang="en-US" sz="4000" dirty="0" err="1"/>
              <a:t>INTelligence</a:t>
            </a:r>
            <a:r>
              <a:rPr lang="en-US" sz="4000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000" dirty="0"/>
              <a:t> Public Information on the Internet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000" dirty="0"/>
              <a:t> Search. Gather. Analyze. Repeat.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00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What do "bad" people do with OSINT?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31216"/>
            <a:ext cx="10058399" cy="4737877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4000" dirty="0"/>
              <a:t> Identity theft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000" dirty="0"/>
              <a:t> Social engineering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000" dirty="0"/>
              <a:t> Extortion, Espionage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000" dirty="0"/>
              <a:t> Dating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000" dirty="0"/>
              <a:t> Personal harm, theft, kidnapping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874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952" y="1231363"/>
            <a:ext cx="8243980" cy="2482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Strava in the [bad] news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535953"/>
            <a:ext cx="8169268" cy="4340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510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could someone do with 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3765" y="1225485"/>
            <a:ext cx="9832157" cy="436461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4000" dirty="0"/>
              <a:t>Find patterns in behavior</a:t>
            </a:r>
          </a:p>
          <a:p>
            <a:pPr marL="971550" lvl="1" indent="-514350"/>
            <a:r>
              <a:rPr lang="en-US" sz="4000" dirty="0"/>
              <a:t>Same walks/rides</a:t>
            </a:r>
          </a:p>
          <a:p>
            <a:pPr marL="971550" lvl="1" indent="-514350"/>
            <a:r>
              <a:rPr lang="en-US" sz="4000" dirty="0"/>
              <a:t>Commuting to/from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Find the real person behind the account and activities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4000" dirty="0"/>
              <a:t>Odd things in the data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781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repeated activities by a single user and events such as “commute”?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1382" y="6459787"/>
            <a:ext cx="7609378" cy="365125"/>
          </a:xfrm>
        </p:spPr>
        <p:txBody>
          <a:bodyPr/>
          <a:lstStyle>
            <a:lvl1pPr>
              <a:defRPr lang="en-US" sz="1200" smtClean="0"/>
            </a:lvl1pPr>
          </a:lstStyle>
          <a:p>
            <a:r>
              <a:rPr lang="en-US"/>
              <a:t>© 2017 Spotlight Infosec LLC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41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Yes. Yes we can.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336" y="1245086"/>
            <a:ext cx="7179993" cy="4912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596" y="1179741"/>
            <a:ext cx="8527981" cy="4912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941" y="1214204"/>
            <a:ext cx="9053290" cy="4943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562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the actual user moving from cyber to physical worlds?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1382" y="6459787"/>
            <a:ext cx="7609378" cy="365125"/>
          </a:xfrm>
        </p:spPr>
        <p:txBody>
          <a:bodyPr/>
          <a:lstStyle>
            <a:lvl1pPr>
              <a:defRPr lang="en-US" sz="1200" smtClean="0"/>
            </a:lvl1pPr>
          </a:lstStyle>
          <a:p>
            <a:r>
              <a:rPr lang="en-US"/>
              <a:t>© 2017 Spotlight Infosec LLC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9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“Dan S.”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51" y="1274211"/>
            <a:ext cx="8903756" cy="4748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793" y="1198795"/>
            <a:ext cx="8696636" cy="4738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783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to Google Maps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702" y="1192018"/>
            <a:ext cx="5260061" cy="5023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3073138" y="2005318"/>
            <a:ext cx="2750932" cy="11662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184" y="1651558"/>
            <a:ext cx="8840496" cy="3929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256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If anyone in the world knew…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216250" y="1178319"/>
            <a:ext cx="9939430" cy="4740700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4000" dirty="0"/>
              <a:t> Your name, home address and phone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000" dirty="0"/>
              <a:t> Your place of work, address and phone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000" dirty="0"/>
              <a:t> Had pictures of your kids, pets and family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000" dirty="0"/>
              <a:t> Had pics/vids inside &amp; outside your home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000" dirty="0"/>
              <a:t> Sexual preferences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9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Data Dimes Out Dan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10" y="1120597"/>
            <a:ext cx="6961311" cy="4921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>
          <a:xfrm>
            <a:off x="1648496" y="3103808"/>
            <a:ext cx="2521411" cy="11697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625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to the </a:t>
            </a:r>
            <a:r>
              <a:rPr lang="en-US" dirty="0" err="1"/>
              <a:t>Whitepages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27"/>
          <a:stretch/>
        </p:blipFill>
        <p:spPr>
          <a:xfrm>
            <a:off x="2316498" y="3634501"/>
            <a:ext cx="7871197" cy="2669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06" y="1069899"/>
            <a:ext cx="8130782" cy="2408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1097280" y="2446986"/>
            <a:ext cx="1089426" cy="4742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>
            <a:off x="1227072" y="3329873"/>
            <a:ext cx="1089426" cy="4742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019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Dan’s Home Sweet Home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3595" y="1138563"/>
            <a:ext cx="7825770" cy="5045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82116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Strava’s</a:t>
            </a:r>
            <a:r>
              <a:rPr lang="en-US" dirty="0"/>
              <a:t> Privacy Setting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628" y="1197815"/>
            <a:ext cx="9683911" cy="2978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66398" y="3429099"/>
            <a:ext cx="8438757" cy="47333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398" y="1044146"/>
            <a:ext cx="7717284" cy="5048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783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about other fitness sites?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773" y="1399184"/>
            <a:ext cx="1809227" cy="1770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008" y="1623578"/>
            <a:ext cx="3492636" cy="1223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355" y="1752221"/>
            <a:ext cx="2984468" cy="591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924" y="2748843"/>
            <a:ext cx="2934097" cy="579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7863" y="3708115"/>
            <a:ext cx="2881320" cy="5331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9374" y="4743336"/>
            <a:ext cx="3442772" cy="525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4218" y="3620224"/>
            <a:ext cx="3953380" cy="8175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30843" y="4888391"/>
            <a:ext cx="5052540" cy="724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3853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meet Janna on </a:t>
            </a:r>
            <a:r>
              <a:rPr lang="en-US" dirty="0" err="1"/>
              <a:t>fitbit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458" y="1704882"/>
            <a:ext cx="8296346" cy="3302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56530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meet Janna on </a:t>
            </a:r>
            <a:r>
              <a:rPr lang="en-US" dirty="0" err="1"/>
              <a:t>fitbit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824" y="1044146"/>
            <a:ext cx="6028518" cy="5199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CF2838-37D1-44BD-933E-77A7ED1FC804}"/>
              </a:ext>
            </a:extLst>
          </p:cNvPr>
          <p:cNvCxnSpPr>
            <a:cxnSpLocks/>
          </p:cNvCxnSpPr>
          <p:nvPr/>
        </p:nvCxnSpPr>
        <p:spPr>
          <a:xfrm>
            <a:off x="1674796" y="4052235"/>
            <a:ext cx="1340080" cy="81809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55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meet Janna on </a:t>
            </a:r>
            <a:r>
              <a:rPr lang="en-US" dirty="0" err="1"/>
              <a:t>fitbit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133457"/>
            <a:ext cx="5167621" cy="4837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14" t="60569" r="11893" b="14139"/>
          <a:stretch/>
        </p:blipFill>
        <p:spPr>
          <a:xfrm>
            <a:off x="4958366" y="1533465"/>
            <a:ext cx="6003650" cy="37590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59EB6E-B287-40CF-B87E-6887D7831BF0}"/>
              </a:ext>
            </a:extLst>
          </p:cNvPr>
          <p:cNvCxnSpPr>
            <a:cxnSpLocks/>
          </p:cNvCxnSpPr>
          <p:nvPr/>
        </p:nvCxnSpPr>
        <p:spPr>
          <a:xfrm flipH="1" flipV="1">
            <a:off x="1744341" y="1443732"/>
            <a:ext cx="1441621" cy="138609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73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meet Janna on </a:t>
            </a:r>
            <a:r>
              <a:rPr lang="en-US" dirty="0" err="1"/>
              <a:t>fitbit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055" y="1138566"/>
            <a:ext cx="5737231" cy="5146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281" y="1138566"/>
            <a:ext cx="3894886" cy="5007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053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meet Janna on </a:t>
            </a:r>
            <a:r>
              <a:rPr lang="en-US" dirty="0" err="1"/>
              <a:t>fitbit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076" y="1121308"/>
            <a:ext cx="4639022" cy="5122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8F1061C-E08C-4FD3-BAE9-4E50334CAC20}"/>
              </a:ext>
            </a:extLst>
          </p:cNvPr>
          <p:cNvCxnSpPr>
            <a:cxnSpLocks/>
          </p:cNvCxnSpPr>
          <p:nvPr/>
        </p:nvCxnSpPr>
        <p:spPr>
          <a:xfrm>
            <a:off x="1430979" y="1997337"/>
            <a:ext cx="2521411" cy="11697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CA601CC-7A8F-437E-9E65-4DDAC875DD8D}"/>
              </a:ext>
            </a:extLst>
          </p:cNvPr>
          <p:cNvCxnSpPr>
            <a:cxnSpLocks/>
          </p:cNvCxnSpPr>
          <p:nvPr/>
        </p:nvCxnSpPr>
        <p:spPr>
          <a:xfrm>
            <a:off x="1430978" y="4597305"/>
            <a:ext cx="2521411" cy="11697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305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Our Data on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sz="4000" dirty="0"/>
          </a:p>
          <a:p>
            <a:pPr lvl="1"/>
            <a:r>
              <a:rPr lang="en-US" sz="4000" dirty="0"/>
              <a:t>Whose job is it to keep online data safe? </a:t>
            </a:r>
          </a:p>
          <a:p>
            <a:pPr lvl="1"/>
            <a:endParaRPr lang="en-US" sz="4000" dirty="0"/>
          </a:p>
          <a:p>
            <a:pPr lvl="1"/>
            <a:r>
              <a:rPr lang="en-US" sz="4000" dirty="0"/>
              <a:t>How does our “private” data get disclosed?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66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much info can we get about someone?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1382" y="6459787"/>
            <a:ext cx="7609378" cy="365125"/>
          </a:xfrm>
        </p:spPr>
        <p:txBody>
          <a:bodyPr/>
          <a:lstStyle>
            <a:lvl1pPr>
              <a:defRPr lang="en-US" sz="1200" smtClean="0"/>
            </a:lvl1pPr>
          </a:lstStyle>
          <a:p>
            <a:r>
              <a:rPr lang="en-US"/>
              <a:t>© 2017 Spotlight Infosec LLC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522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Giving it away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370805" y="1131217"/>
            <a:ext cx="4755675" cy="1168924"/>
          </a:xfrm>
        </p:spPr>
        <p:txBody>
          <a:bodyPr>
            <a:normAutofit/>
          </a:bodyPr>
          <a:lstStyle/>
          <a:p>
            <a:r>
              <a:rPr lang="en-US" sz="4000" dirty="0"/>
              <a:t>Death by 1,000 cuts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half" idx="4294967295"/>
          </p:nvPr>
        </p:nvSpPr>
        <p:spPr>
          <a:xfrm>
            <a:off x="6939899" y="1140642"/>
            <a:ext cx="3702050" cy="4022725"/>
          </a:xfrm>
        </p:spPr>
        <p:txBody>
          <a:bodyPr>
            <a:normAutofit/>
          </a:bodyPr>
          <a:lstStyle/>
          <a:p>
            <a:r>
              <a:rPr lang="en-US" sz="4000" dirty="0"/>
              <a:t>“Over-Sharers”</a:t>
            </a:r>
          </a:p>
        </p:txBody>
      </p:sp>
      <p:pic>
        <p:nvPicPr>
          <p:cNvPr id="6" name="Picture 4" descr="http://i4.mirror.co.uk/incoming/article5769373.ece/ALTERNATES/s615/PAY-Seagu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0707" y="1762575"/>
            <a:ext cx="4672248" cy="31072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images58.fotki.com/v286/photos/9/127099/8281743/airplane20in20birds-vi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03" y="1760998"/>
            <a:ext cx="5196722" cy="3221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images.elephantjournal.com/wp-content/uploads/2013/10/tmi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575" y="1753148"/>
            <a:ext cx="4706699" cy="3294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18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"/>
          <a:stretch/>
        </p:blipFill>
        <p:spPr>
          <a:xfrm>
            <a:off x="2797468" y="1154884"/>
            <a:ext cx="6314090" cy="4918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belong/be social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012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to belong/be social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45"/>
          <a:stretch/>
        </p:blipFill>
        <p:spPr>
          <a:xfrm>
            <a:off x="1097280" y="1044146"/>
            <a:ext cx="7070603" cy="5017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6" b="32430"/>
          <a:stretch/>
        </p:blipFill>
        <p:spPr>
          <a:xfrm>
            <a:off x="4476126" y="1044146"/>
            <a:ext cx="6679554" cy="5065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157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Trisha on </a:t>
            </a:r>
            <a:r>
              <a:rPr lang="en-US" dirty="0" err="1"/>
              <a:t>fitbit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6" b="22497"/>
          <a:stretch/>
        </p:blipFill>
        <p:spPr>
          <a:xfrm>
            <a:off x="1732698" y="1179466"/>
            <a:ext cx="8797041" cy="5015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1963859" y="3755166"/>
            <a:ext cx="5907522" cy="11467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2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Trisha on </a:t>
            </a:r>
            <a:r>
              <a:rPr lang="en-US" dirty="0" err="1"/>
              <a:t>fitbit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350"/>
          <a:stretch/>
        </p:blipFill>
        <p:spPr>
          <a:xfrm>
            <a:off x="2503342" y="1136609"/>
            <a:ext cx="7246275" cy="5089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13122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17" y="1113285"/>
            <a:ext cx="2022992" cy="5159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Trisha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925213" y="4959793"/>
            <a:ext cx="1911496" cy="124235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484" y="1132829"/>
            <a:ext cx="6165963" cy="4952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548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Trisha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140"/>
          <a:stretch/>
        </p:blipFill>
        <p:spPr>
          <a:xfrm>
            <a:off x="2722987" y="1130056"/>
            <a:ext cx="6806986" cy="5226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71734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Trisha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044146"/>
            <a:ext cx="7591715" cy="28355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548" y="3727630"/>
            <a:ext cx="7748864" cy="2553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662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Trisha </a:t>
            </a:r>
            <a:r>
              <a:rPr lang="en-US" dirty="0" err="1"/>
              <a:t>Trisha</a:t>
            </a:r>
            <a:r>
              <a:rPr lang="en-US" dirty="0"/>
              <a:t> </a:t>
            </a:r>
            <a:r>
              <a:rPr lang="en-US" dirty="0" err="1"/>
              <a:t>Trisha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158208"/>
            <a:ext cx="5108571" cy="3104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326" y="1238151"/>
            <a:ext cx="6712625" cy="48705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008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Selling Our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571" y="2355396"/>
            <a:ext cx="6065565" cy="1504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137" y="3925937"/>
            <a:ext cx="7077025" cy="116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571" y="5269226"/>
            <a:ext cx="5624286" cy="73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137" y="1176892"/>
            <a:ext cx="6653515" cy="1134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0672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Trisha </a:t>
            </a:r>
            <a:r>
              <a:rPr lang="en-US" dirty="0" err="1"/>
              <a:t>Trisha</a:t>
            </a:r>
            <a:r>
              <a:rPr lang="en-US" dirty="0"/>
              <a:t> </a:t>
            </a:r>
            <a:r>
              <a:rPr lang="en-US" dirty="0" err="1"/>
              <a:t>Trisha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293" y="1125030"/>
            <a:ext cx="6744069" cy="4962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03"/>
          <a:stretch/>
        </p:blipFill>
        <p:spPr>
          <a:xfrm>
            <a:off x="7070103" y="1125030"/>
            <a:ext cx="4085577" cy="5087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2100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Trisha Recap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346960" y="1443790"/>
            <a:ext cx="7543801" cy="4425305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Her name, home address and phone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Her place of work, address and phone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Her likes and dislikes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Her daily thoughts and concerns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Pictures of her kids, pets and family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3600" dirty="0"/>
              <a:t> Pics/vids inside &amp; outside her home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3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25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Beyond </a:t>
            </a:r>
            <a:br>
              <a:rPr lang="en-US" dirty="0"/>
            </a:br>
            <a:r>
              <a:rPr lang="en-US" dirty="0"/>
              <a:t>“Googling it”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1382" y="6459787"/>
            <a:ext cx="7609378" cy="365125"/>
          </a:xfrm>
        </p:spPr>
        <p:txBody>
          <a:bodyPr/>
          <a:lstStyle>
            <a:lvl1pPr>
              <a:defRPr lang="en-US" sz="1200" smtClean="0"/>
            </a:lvl1pPr>
          </a:lstStyle>
          <a:p>
            <a:r>
              <a:rPr lang="en-US"/>
              <a:t>© 2017 Spotlight Infosec LLC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921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Putting it all together: </a:t>
            </a:r>
            <a:r>
              <a:rPr lang="en-US" dirty="0" err="1"/>
              <a:t>MindMap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05" t="2676" r="1601" b="4381"/>
          <a:stretch/>
        </p:blipFill>
        <p:spPr>
          <a:xfrm>
            <a:off x="2609819" y="1330727"/>
            <a:ext cx="7018083" cy="4690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222" y="1238536"/>
            <a:ext cx="4853539" cy="4819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082" y="1238537"/>
            <a:ext cx="5217816" cy="4857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892" y="1191477"/>
            <a:ext cx="5152381" cy="4904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2853" y="2616016"/>
            <a:ext cx="6574254" cy="1733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8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RECON-NG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 Open Source, http://recon-ng.com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 Python framework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3200" dirty="0"/>
              <a:t> Recon tool to gather data on the Internet: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/>
              <a:t> Host names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/>
              <a:t> User (names, emails, credentials)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3200" dirty="0"/>
              <a:t> Location-based data (Tweets, </a:t>
            </a:r>
            <a:r>
              <a:rPr lang="en-US" sz="3200" dirty="0" err="1"/>
              <a:t>Instagrams</a:t>
            </a:r>
            <a:r>
              <a:rPr lang="en-US" sz="3200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5" name="Picture 4" descr="Screen Shot_2014-02-06_13.47.56 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549" y="4673633"/>
            <a:ext cx="7870075" cy="1282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93208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Recon-ng: Profiler Module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78037" y="1162877"/>
            <a:ext cx="7738110" cy="83515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 Search ~160 sites per username x 3 names = 30secs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b="18704"/>
          <a:stretch/>
        </p:blipFill>
        <p:spPr>
          <a:xfrm>
            <a:off x="1314651" y="3155034"/>
            <a:ext cx="9742989" cy="1406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651" y="1798809"/>
            <a:ext cx="9742989" cy="1356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 16"/>
          <p:cNvSpPr/>
          <p:nvPr/>
        </p:nvSpPr>
        <p:spPr>
          <a:xfrm>
            <a:off x="3559900" y="3365509"/>
            <a:ext cx="3472495" cy="78228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04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Recon-ng: Profiler Module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68" y="1243639"/>
            <a:ext cx="10824182" cy="458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008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Recon-ng: Profiler Module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t="11013"/>
          <a:stretch/>
        </p:blipFill>
        <p:spPr>
          <a:xfrm>
            <a:off x="307466" y="1190706"/>
            <a:ext cx="11378807" cy="4456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69754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Odd things in the Strava data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1382" y="6459787"/>
            <a:ext cx="7609378" cy="365125"/>
          </a:xfrm>
        </p:spPr>
        <p:txBody>
          <a:bodyPr/>
          <a:lstStyle>
            <a:lvl1pPr>
              <a:defRPr lang="en-US" sz="1200" smtClean="0"/>
            </a:lvl1pPr>
          </a:lstStyle>
          <a:p>
            <a:r>
              <a:rPr lang="en-US"/>
              <a:t>© 2017 Spotlight Infosec LLC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6307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These apps aren’t just for fitness!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6383" r="16735" b="12788"/>
          <a:stretch/>
        </p:blipFill>
        <p:spPr>
          <a:xfrm>
            <a:off x="765563" y="1113968"/>
            <a:ext cx="6588915" cy="5014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9818" r="23419" b="10596"/>
          <a:stretch/>
        </p:blipFill>
        <p:spPr>
          <a:xfrm>
            <a:off x="5016843" y="1208660"/>
            <a:ext cx="6138837" cy="4947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28159" r="17466" b="5598"/>
          <a:stretch/>
        </p:blipFill>
        <p:spPr>
          <a:xfrm>
            <a:off x="3332315" y="1138838"/>
            <a:ext cx="6182388" cy="5149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252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Stealing Our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102" y="4771566"/>
            <a:ext cx="7357195" cy="1192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814" y="2991732"/>
            <a:ext cx="6507866" cy="1406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" y="1217887"/>
            <a:ext cx="9363075" cy="1400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20149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638" y="1246271"/>
            <a:ext cx="9093985" cy="5011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 “patrols”?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487663" y="4706269"/>
            <a:ext cx="1150071" cy="9426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4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 “patrols”?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571" y="1216606"/>
            <a:ext cx="8265818" cy="5070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7375823" y="3429614"/>
            <a:ext cx="2135822" cy="1396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107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 “patrols”?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45"/>
          <a:stretch/>
        </p:blipFill>
        <p:spPr>
          <a:xfrm>
            <a:off x="1242052" y="1357460"/>
            <a:ext cx="9702467" cy="3624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6886536" y="2821415"/>
            <a:ext cx="3112930" cy="18741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5857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these “patrols”?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7" t="7234"/>
          <a:stretch/>
        </p:blipFill>
        <p:spPr>
          <a:xfrm>
            <a:off x="1202578" y="1119066"/>
            <a:ext cx="3919278" cy="4919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902" y="1966814"/>
            <a:ext cx="5024174" cy="281257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2639505" y="4176074"/>
            <a:ext cx="3855563" cy="136688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3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 Preserve Patrol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956" y="1133078"/>
            <a:ext cx="8619516" cy="4881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07044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 Preserve Patrol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47" r="11949"/>
          <a:stretch/>
        </p:blipFill>
        <p:spPr>
          <a:xfrm>
            <a:off x="1097280" y="1224600"/>
            <a:ext cx="4869887" cy="4983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463" y="1204170"/>
            <a:ext cx="4334266" cy="5003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Arrow Connector 9"/>
          <p:cNvCxnSpPr/>
          <p:nvPr/>
        </p:nvCxnSpPr>
        <p:spPr>
          <a:xfrm flipV="1">
            <a:off x="4345757" y="2007909"/>
            <a:ext cx="3073138" cy="24792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14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 Preserve Patrol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956" y="1133078"/>
            <a:ext cx="8619516" cy="4881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 flipH="1">
            <a:off x="4901938" y="2055043"/>
            <a:ext cx="4260917" cy="309199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34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9474"/>
          <a:stretch/>
        </p:blipFill>
        <p:spPr>
          <a:xfrm>
            <a:off x="2524319" y="1185967"/>
            <a:ext cx="6829124" cy="4865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Drink Anyone?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1413" y="1185967"/>
            <a:ext cx="6892030" cy="504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004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Drink Anyone?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325" y="1172226"/>
            <a:ext cx="5541355" cy="4986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 rot="866612">
            <a:off x="6954763" y="4199749"/>
            <a:ext cx="1799970" cy="137962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35280" t="46920" r="23720"/>
          <a:stretch/>
        </p:blipFill>
        <p:spPr>
          <a:xfrm>
            <a:off x="812688" y="1705063"/>
            <a:ext cx="4698606" cy="4453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12052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Drink Anyone?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531" y="1128988"/>
            <a:ext cx="8630957" cy="5037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2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Stealing Our [cheating]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04" y="3532623"/>
            <a:ext cx="7351476" cy="2543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448" y="1180113"/>
            <a:ext cx="5687021" cy="21726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27602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unexplainable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131" y="1089305"/>
            <a:ext cx="9331017" cy="5146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662" y="1089305"/>
            <a:ext cx="9963636" cy="5146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8708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you?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1382" y="6459787"/>
            <a:ext cx="7609378" cy="365125"/>
          </a:xfrm>
        </p:spPr>
        <p:txBody>
          <a:bodyPr/>
          <a:lstStyle>
            <a:lvl1pPr>
              <a:defRPr lang="en-US" sz="1200" smtClean="0"/>
            </a:lvl1pPr>
          </a:lstStyle>
          <a:p>
            <a:r>
              <a:rPr lang="en-US"/>
              <a:t>© 2017 Spotlight Infosec LLC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8348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What is your OSINT profile?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05" t="2676" r="1601" b="4381"/>
          <a:stretch/>
        </p:blipFill>
        <p:spPr>
          <a:xfrm>
            <a:off x="2609819" y="1330727"/>
            <a:ext cx="7018083" cy="46904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5064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Does the Internet need your…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97280" y="1443790"/>
            <a:ext cx="8793481" cy="4425305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4000" dirty="0"/>
              <a:t> Name, home address and phone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000" dirty="0"/>
              <a:t> Place of work, address and phone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000" dirty="0"/>
              <a:t> Daily thoughts, worries and concerns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000" dirty="0"/>
              <a:t> Pictures of your kids, pets and family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4000" dirty="0"/>
              <a:t> Pics/vids inside &amp; outside your home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9918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What can you do?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97280" y="1223494"/>
            <a:ext cx="9927035" cy="4928952"/>
          </a:xfrm>
        </p:spPr>
        <p:txBody>
          <a:bodyPr>
            <a:noAutofit/>
          </a:bodyPr>
          <a:lstStyle/>
          <a:p>
            <a:pPr marL="474951" indent="-474951">
              <a:buFont typeface="+mj-lt"/>
              <a:buAutoNum type="arabicPeriod"/>
            </a:pPr>
            <a:r>
              <a:rPr lang="en-US" sz="4000" b="1" dirty="0">
                <a:solidFill>
                  <a:srgbClr val="0070C0"/>
                </a:solidFill>
              </a:rPr>
              <a:t>Limit</a:t>
            </a:r>
            <a:r>
              <a:rPr lang="en-US" sz="4000" dirty="0">
                <a:solidFill>
                  <a:srgbClr val="0070C0"/>
                </a:solidFill>
              </a:rPr>
              <a:t> </a:t>
            </a:r>
            <a:r>
              <a:rPr lang="en-US" sz="4000" dirty="0"/>
              <a:t>what you and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your family members post on the Internet</a:t>
            </a:r>
          </a:p>
          <a:p>
            <a:pPr marL="474951" indent="-474951">
              <a:buFont typeface="+mj-lt"/>
              <a:buAutoNum type="arabicPeriod"/>
            </a:pPr>
            <a:r>
              <a:rPr lang="en-US" sz="4000" b="1" dirty="0">
                <a:solidFill>
                  <a:srgbClr val="0070C0"/>
                </a:solidFill>
              </a:rPr>
              <a:t>Enable</a:t>
            </a:r>
            <a:r>
              <a:rPr lang="en-US" sz="4000" dirty="0"/>
              <a:t> and </a:t>
            </a:r>
            <a:r>
              <a:rPr lang="en-US" sz="4000" b="1" dirty="0">
                <a:solidFill>
                  <a:srgbClr val="0070C0"/>
                </a:solidFill>
              </a:rPr>
              <a:t>monitor</a:t>
            </a:r>
            <a:r>
              <a:rPr lang="en-US" sz="4000" dirty="0"/>
              <a:t> privacy settings</a:t>
            </a:r>
          </a:p>
          <a:p>
            <a:pPr marL="474951" indent="-474951">
              <a:buFont typeface="+mj-lt"/>
              <a:buAutoNum type="arabicPeriod"/>
            </a:pPr>
            <a:r>
              <a:rPr lang="en-US" sz="4000" b="1" dirty="0">
                <a:solidFill>
                  <a:srgbClr val="0070C0"/>
                </a:solidFill>
              </a:rPr>
              <a:t>Understand</a:t>
            </a:r>
            <a:r>
              <a:rPr lang="en-US" sz="4000" dirty="0"/>
              <a:t> the risks and be wary</a:t>
            </a:r>
          </a:p>
          <a:p>
            <a:pPr marL="474951" indent="-474951">
              <a:buFont typeface="+mj-lt"/>
              <a:buAutoNum type="arabicPeriod"/>
            </a:pPr>
            <a:r>
              <a:rPr lang="en-US" sz="4000" dirty="0"/>
              <a:t>Make it harder for us</a:t>
            </a:r>
          </a:p>
          <a:p>
            <a:pPr marL="767559" lvl="1" indent="-474951"/>
            <a:r>
              <a:rPr lang="en-US" sz="3600" dirty="0"/>
              <a:t>Use </a:t>
            </a:r>
            <a:r>
              <a:rPr lang="en-US" sz="3600" b="1" dirty="0">
                <a:solidFill>
                  <a:srgbClr val="0070C0"/>
                </a:solidFill>
              </a:rPr>
              <a:t>different usernames/avatars </a:t>
            </a:r>
            <a:r>
              <a:rPr lang="en-US" sz="3600" dirty="0"/>
              <a:t>for different classes of sites</a:t>
            </a:r>
          </a:p>
          <a:p>
            <a:pPr marL="767559" lvl="1" indent="-474951"/>
            <a:r>
              <a:rPr lang="en-US" sz="4000" b="1" dirty="0">
                <a:solidFill>
                  <a:srgbClr val="0070C0"/>
                </a:solidFill>
              </a:rPr>
              <a:t>Limit </a:t>
            </a:r>
            <a:r>
              <a:rPr lang="en-US" sz="4000" b="1" dirty="0" err="1">
                <a:solidFill>
                  <a:srgbClr val="0070C0"/>
                </a:solidFill>
              </a:rPr>
              <a:t>geotracking</a:t>
            </a:r>
            <a:r>
              <a:rPr lang="en-US" sz="4000" b="1" dirty="0">
                <a:solidFill>
                  <a:srgbClr val="0070C0"/>
                </a:solidFill>
              </a:rPr>
              <a:t> </a:t>
            </a:r>
            <a:r>
              <a:rPr lang="en-US" sz="3600" dirty="0"/>
              <a:t>yourself</a:t>
            </a:r>
          </a:p>
          <a:p>
            <a:pPr marL="474951" indent="-474951">
              <a:buFont typeface="+mj-lt"/>
              <a:buAutoNum type="arabicPeriod"/>
            </a:pPr>
            <a:endParaRPr lang="en-US" sz="4000" dirty="0"/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7751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Coming in 2018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097280" y="1223494"/>
            <a:ext cx="9927035" cy="492895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>
                <a:solidFill>
                  <a:srgbClr val="0070C0"/>
                </a:solidFill>
              </a:rPr>
              <a:t>SANS SEC487</a:t>
            </a:r>
            <a:r>
              <a:rPr lang="en-US" sz="4000" dirty="0">
                <a:solidFill>
                  <a:srgbClr val="0070C0"/>
                </a:solidFill>
              </a:rPr>
              <a:t> (Not on the SANS web site yet!)</a:t>
            </a:r>
          </a:p>
          <a:p>
            <a:pPr marL="0" indent="0">
              <a:buNone/>
            </a:pPr>
            <a:r>
              <a:rPr lang="en-US" sz="3600" b="1" dirty="0"/>
              <a:t>Open Source Intelligence Gathering &amp; Analysis</a:t>
            </a:r>
          </a:p>
          <a:p>
            <a:pPr marL="864108" lvl="1" indent="-571500"/>
            <a:r>
              <a:rPr lang="en-US" sz="3800" dirty="0"/>
              <a:t>6 days of hands-on OSINT + CTF</a:t>
            </a:r>
          </a:p>
          <a:p>
            <a:pPr marL="864108" lvl="1" indent="-571500"/>
            <a:r>
              <a:rPr lang="en-US" sz="3800" dirty="0"/>
              <a:t>Social Media analysis</a:t>
            </a:r>
          </a:p>
          <a:p>
            <a:pPr marL="864108" lvl="1" indent="-571500"/>
            <a:r>
              <a:rPr lang="en-US" sz="3800" dirty="0"/>
              <a:t>Geolocation</a:t>
            </a:r>
          </a:p>
          <a:p>
            <a:pPr marL="864108" lvl="1" indent="-571500"/>
            <a:r>
              <a:rPr lang="en-US" sz="3800" dirty="0"/>
              <a:t>Deep and Dark Web data collecting</a:t>
            </a:r>
          </a:p>
          <a:p>
            <a:pPr marL="742950" indent="-742950">
              <a:buFont typeface="+mj-lt"/>
              <a:buAutoNum type="arabicPeriod"/>
            </a:pP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9818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Excellent Videos Showing OSINT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2162" y="1178378"/>
            <a:ext cx="93696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https://the.osint.ninja/osint-vid1</a:t>
            </a:r>
          </a:p>
        </p:txBody>
      </p:sp>
      <p:sp>
        <p:nvSpPr>
          <p:cNvPr id="6" name="Rectangle 5"/>
          <p:cNvSpPr/>
          <p:nvPr/>
        </p:nvSpPr>
        <p:spPr>
          <a:xfrm>
            <a:off x="3061154" y="5442501"/>
            <a:ext cx="8513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/>
              <a:t>https://the.osint.ninja/osint-vid2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65" y="1919326"/>
            <a:ext cx="5132177" cy="3188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944" y="2248644"/>
            <a:ext cx="4542017" cy="3193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7601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5400" b="1" dirty="0"/>
              <a:t>Protect yourself.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121791"/>
            <a:ext cx="9922654" cy="504334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4300" dirty="0">
                <a:solidFill>
                  <a:schemeClr val="bg1">
                    <a:lumMod val="50000"/>
                  </a:schemeClr>
                </a:solidFill>
              </a:rPr>
              <a:t>Twitter:  </a:t>
            </a:r>
            <a:r>
              <a:rPr lang="en-US" sz="4300" dirty="0"/>
              <a:t>@</a:t>
            </a:r>
            <a:r>
              <a:rPr lang="en-US" sz="4300" dirty="0" err="1"/>
              <a:t>WebBreacher</a:t>
            </a:r>
            <a:endParaRPr lang="en-US" sz="4300" dirty="0"/>
          </a:p>
          <a:p>
            <a:pPr marL="0" indent="0">
              <a:buNone/>
            </a:pPr>
            <a:r>
              <a:rPr lang="en-US" sz="4300" dirty="0">
                <a:solidFill>
                  <a:schemeClr val="bg1">
                    <a:lumMod val="50000"/>
                  </a:schemeClr>
                </a:solidFill>
              </a:rPr>
              <a:t>Website: </a:t>
            </a:r>
            <a:r>
              <a:rPr lang="en-US" sz="4300" dirty="0"/>
              <a:t>https://webbreacher.com</a:t>
            </a:r>
          </a:p>
          <a:p>
            <a:pPr marL="0" indent="0">
              <a:buNone/>
            </a:pPr>
            <a:endParaRPr lang="en-US" sz="4300" dirty="0"/>
          </a:p>
          <a:p>
            <a:pPr lvl="1"/>
            <a:r>
              <a:rPr lang="en-US" sz="4300" dirty="0"/>
              <a:t> http://recon-ng.com</a:t>
            </a:r>
          </a:p>
          <a:p>
            <a:pPr lvl="1"/>
            <a:r>
              <a:rPr lang="en-US" sz="4300" dirty="0"/>
              <a:t> http://xmind.net  (MindMap)</a:t>
            </a:r>
          </a:p>
          <a:p>
            <a:pPr lvl="1"/>
            <a:r>
              <a:rPr lang="en-US" sz="4300" dirty="0"/>
              <a:t> https://the.osint.ninja/mindmaptemplate</a:t>
            </a:r>
          </a:p>
          <a:p>
            <a:pPr lvl="1"/>
            <a:r>
              <a:rPr lang="en-US" sz="4300" dirty="0"/>
              <a:t> https://goo.gl/K8RYOf</a:t>
            </a:r>
          </a:p>
          <a:p>
            <a:pPr lvl="1"/>
            <a:endParaRPr lang="en-US" sz="4000" dirty="0"/>
          </a:p>
          <a:p>
            <a:br>
              <a:rPr lang="en-US" dirty="0"/>
            </a:br>
            <a:endParaRPr lang="en-US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sp>
        <p:nvSpPr>
          <p:cNvPr id="5" name="Line Callout 1 4"/>
          <p:cNvSpPr/>
          <p:nvPr/>
        </p:nvSpPr>
        <p:spPr>
          <a:xfrm>
            <a:off x="7241564" y="4653731"/>
            <a:ext cx="3778370" cy="1388852"/>
          </a:xfrm>
          <a:prstGeom prst="borderCallout1">
            <a:avLst>
              <a:gd name="adj1" fmla="val 29037"/>
              <a:gd name="adj2" fmla="val -3039"/>
              <a:gd name="adj3" fmla="val -1012"/>
              <a:gd name="adj4" fmla="val -27201"/>
            </a:avLst>
          </a:prstGeom>
          <a:ln w="762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This talk on YouTube to share with friends, family and coworkers.</a:t>
            </a:r>
          </a:p>
        </p:txBody>
      </p:sp>
    </p:spTree>
    <p:extLst>
      <p:ext uri="{BB962C8B-B14F-4D97-AF65-F5344CB8AC3E}">
        <p14:creationId xmlns:p14="http://schemas.microsoft.com/office/powerpoint/2010/main" val="1188147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Leaking Our Data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2017 Spotlight Infosec LLC  -  WebBreacher.com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615" y="1187910"/>
            <a:ext cx="7615330" cy="1476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570" y="3106993"/>
            <a:ext cx="7784174" cy="913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615" y="4462894"/>
            <a:ext cx="6883196" cy="1169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2386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/>
              <a:t>An example of data leakage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1382" y="6459787"/>
            <a:ext cx="7609378" cy="365125"/>
          </a:xfrm>
        </p:spPr>
        <p:txBody>
          <a:bodyPr/>
          <a:lstStyle>
            <a:lvl1pPr>
              <a:defRPr lang="en-US" sz="1200" smtClean="0"/>
            </a:lvl1pPr>
          </a:lstStyle>
          <a:p>
            <a:r>
              <a:rPr lang="en-US"/>
              <a:t>© 2017 Spotlight Infosec LLC  -  WebBreacher.com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8729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|11.7|8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|6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1|2.7|9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2193</TotalTime>
  <Words>1661</Words>
  <Application>Microsoft Office PowerPoint</Application>
  <PresentationFormat>Widescreen</PresentationFormat>
  <Paragraphs>250</Paragraphs>
  <Slides>77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Calibri</vt:lpstr>
      <vt:lpstr>Calibri Light</vt:lpstr>
      <vt:lpstr>Courier New</vt:lpstr>
      <vt:lpstr>Wingdings</vt:lpstr>
      <vt:lpstr>Retrospect</vt:lpstr>
      <vt:lpstr>Collecting and Exploiting Your "Private" Internet Data using OSINT</vt:lpstr>
      <vt:lpstr>An Experiment</vt:lpstr>
      <vt:lpstr>If anyone in the world knew…</vt:lpstr>
      <vt:lpstr>Our Data on the Internet</vt:lpstr>
      <vt:lpstr>Selling Our Data</vt:lpstr>
      <vt:lpstr>Stealing Our Data</vt:lpstr>
      <vt:lpstr>Stealing Our [cheating] Data</vt:lpstr>
      <vt:lpstr>Leaking Our Data</vt:lpstr>
      <vt:lpstr>An example of data leakage</vt:lpstr>
      <vt:lpstr>It all started with some exercise</vt:lpstr>
      <vt:lpstr>The Issue is in the Numbers</vt:lpstr>
      <vt:lpstr>The Issue is in the Numbers</vt:lpstr>
      <vt:lpstr>The Issue is in the Numbers</vt:lpstr>
      <vt:lpstr>The Issue is in the Numbers</vt:lpstr>
      <vt:lpstr>Look at the page source</vt:lpstr>
      <vt:lpstr>Responsible disclosure attempt</vt:lpstr>
      <vt:lpstr>Strava Response</vt:lpstr>
      <vt:lpstr>Google Already Has the Data!</vt:lpstr>
      <vt:lpstr>But how could I get the data?</vt:lpstr>
      <vt:lpstr>Created dictionary of 800,000 activities</vt:lpstr>
      <vt:lpstr>OSINT in a Nutshell</vt:lpstr>
      <vt:lpstr>What do "bad" people do with OSINT?</vt:lpstr>
      <vt:lpstr>Strava in the [bad] news</vt:lpstr>
      <vt:lpstr>What could someone do with it?</vt:lpstr>
      <vt:lpstr>Question 1</vt:lpstr>
      <vt:lpstr>Yes. Yes we can.</vt:lpstr>
      <vt:lpstr>Question 2</vt:lpstr>
      <vt:lpstr>Hello “Dan S.”</vt:lpstr>
      <vt:lpstr>Head to Google Maps</vt:lpstr>
      <vt:lpstr>Public Data Dimes Out Dan</vt:lpstr>
      <vt:lpstr>Now to the Whitepages</vt:lpstr>
      <vt:lpstr>Dan’s Home Sweet Home</vt:lpstr>
      <vt:lpstr>Strava’s Privacy Setting</vt:lpstr>
      <vt:lpstr>What about other fitness sites?</vt:lpstr>
      <vt:lpstr>Let’s meet Janna on fitbit</vt:lpstr>
      <vt:lpstr>Let’s meet Janna on fitbit</vt:lpstr>
      <vt:lpstr>Let’s meet Janna on fitbit</vt:lpstr>
      <vt:lpstr>Let’s meet Janna on fitbit</vt:lpstr>
      <vt:lpstr>Let’s meet Janna on fitbit</vt:lpstr>
      <vt:lpstr>Question 2b</vt:lpstr>
      <vt:lpstr>Giving it away</vt:lpstr>
      <vt:lpstr>Need to belong/be social</vt:lpstr>
      <vt:lpstr>Need to belong/be social</vt:lpstr>
      <vt:lpstr>This is Trisha on fitbit</vt:lpstr>
      <vt:lpstr>This is Trisha on fitbit</vt:lpstr>
      <vt:lpstr>Trisha</vt:lpstr>
      <vt:lpstr>Trisha</vt:lpstr>
      <vt:lpstr>Trisha</vt:lpstr>
      <vt:lpstr>Trisha Trisha Trisha</vt:lpstr>
      <vt:lpstr>Trisha Trisha Trisha</vt:lpstr>
      <vt:lpstr>Trisha Recap</vt:lpstr>
      <vt:lpstr>Beyond  “Googling it”</vt:lpstr>
      <vt:lpstr>Putting it all together: MindMap</vt:lpstr>
      <vt:lpstr>RECON-NG</vt:lpstr>
      <vt:lpstr>Recon-ng: Profiler Module</vt:lpstr>
      <vt:lpstr>Recon-ng: Profiler Module</vt:lpstr>
      <vt:lpstr>Recon-ng: Profiler Module</vt:lpstr>
      <vt:lpstr>Question 3</vt:lpstr>
      <vt:lpstr>These apps aren’t just for fitness!</vt:lpstr>
      <vt:lpstr>What are these “patrols”?</vt:lpstr>
      <vt:lpstr>What are these “patrols”?</vt:lpstr>
      <vt:lpstr>What are these “patrols”?</vt:lpstr>
      <vt:lpstr>What are these “patrols”?</vt:lpstr>
      <vt:lpstr>Nature Preserve Patrol</vt:lpstr>
      <vt:lpstr>Nature Preserve Patrol</vt:lpstr>
      <vt:lpstr>Nature Preserve Patrol</vt:lpstr>
      <vt:lpstr>Soft Drink Anyone?</vt:lpstr>
      <vt:lpstr>Soft Drink Anyone?</vt:lpstr>
      <vt:lpstr>Soft Drink Anyone?</vt:lpstr>
      <vt:lpstr>The unexplainable</vt:lpstr>
      <vt:lpstr>What about you?</vt:lpstr>
      <vt:lpstr>What is your OSINT profile?</vt:lpstr>
      <vt:lpstr>Does the Internet need your…</vt:lpstr>
      <vt:lpstr>What can you do?</vt:lpstr>
      <vt:lpstr>Coming in 2018</vt:lpstr>
      <vt:lpstr>Excellent Videos Showing OSINT</vt:lpstr>
      <vt:lpstr>Protect yourself.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Running Away from Security</dc:title>
  <dc:creator>Micah Hoffman</dc:creator>
  <cp:lastModifiedBy>Micah Hoffman</cp:lastModifiedBy>
  <cp:revision>500</cp:revision>
  <dcterms:created xsi:type="dcterms:W3CDTF">2015-01-17T11:08:08Z</dcterms:created>
  <dcterms:modified xsi:type="dcterms:W3CDTF">2017-08-08T22:57:52Z</dcterms:modified>
</cp:coreProperties>
</file>